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60" r:id="rId3"/>
    <p:sldId id="274" r:id="rId4"/>
    <p:sldId id="259" r:id="rId5"/>
    <p:sldId id="262" r:id="rId6"/>
    <p:sldId id="263" r:id="rId7"/>
    <p:sldId id="270" r:id="rId8"/>
    <p:sldId id="271" r:id="rId9"/>
    <p:sldId id="265" r:id="rId10"/>
    <p:sldId id="272" r:id="rId11"/>
    <p:sldId id="269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5280" autoAdjust="0"/>
  </p:normalViewPr>
  <p:slideViewPr>
    <p:cSldViewPr snapToGrid="0">
      <p:cViewPr varScale="1">
        <p:scale>
          <a:sx n="87" d="100"/>
          <a:sy n="87" d="100"/>
        </p:scale>
        <p:origin x="7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F39E-5711-4E49-9675-169B40B56437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5C6720-7C58-40D7-9B78-533D495C6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0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  <a:p>
            <a:endParaRPr lang="en-US" dirty="0"/>
          </a:p>
          <a:p>
            <a:r>
              <a:rPr lang="en-US" dirty="0"/>
              <a:t>Describe TDWG</a:t>
            </a:r>
            <a:r>
              <a:rPr lang="en-US" baseline="0" dirty="0"/>
              <a:t> ROLE</a:t>
            </a:r>
          </a:p>
          <a:p>
            <a:r>
              <a:rPr lang="en-US" baseline="0" dirty="0"/>
              <a:t>Workshop</a:t>
            </a:r>
          </a:p>
          <a:p>
            <a:r>
              <a:rPr lang="en-US" baseline="0" dirty="0"/>
              <a:t>Feedback,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62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3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: </a:t>
            </a:r>
            <a:r>
              <a:rPr lang="en-US" sz="1200" dirty="0">
                <a:solidFill>
                  <a:schemeClr val="bg1"/>
                </a:solidFill>
              </a:rPr>
              <a:t>theoretical investigation,</a:t>
            </a:r>
            <a:r>
              <a:rPr lang="en-US" sz="1200" baseline="0" dirty="0">
                <a:solidFill>
                  <a:schemeClr val="bg1"/>
                </a:solidFill>
              </a:rPr>
              <a:t> development of a</a:t>
            </a:r>
            <a:r>
              <a:rPr lang="en-US" sz="1200" dirty="0">
                <a:solidFill>
                  <a:schemeClr val="bg1"/>
                </a:solidFill>
              </a:rPr>
              <a:t> hypothesis/ concept</a:t>
            </a:r>
          </a:p>
          <a:p>
            <a:r>
              <a:rPr lang="en-US" sz="1200" dirty="0">
                <a:solidFill>
                  <a:schemeClr val="bg1"/>
                </a:solidFill>
              </a:rPr>
              <a:t>Knowledge graph: proof of concept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Competency questions: practical evaluation of the usefulness of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08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"Linking Open Data cloud diagram 2014, by Max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Schmachtenberg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Christian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Bizer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Anja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Jentzsch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Richard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Cyganiak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http://lod-cloud.net/"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9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Evaluated the coverage of different ontologies and vocabularies available on-line and</a:t>
            </a:r>
            <a:br>
              <a:rPr lang="en-US" dirty="0"/>
            </a:br>
            <a:r>
              <a:rPr lang="en-US" dirty="0"/>
              <a:t>decided which ontologies to use.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Identified “lapses”</a:t>
            </a:r>
            <a:r>
              <a:rPr lang="en-US" baseline="0" dirty="0"/>
              <a:t> </a:t>
            </a:r>
            <a:r>
              <a:rPr lang="en-US" dirty="0"/>
              <a:t>where coverage is lacking.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Created</a:t>
            </a:r>
            <a:r>
              <a:rPr lang="en-US" baseline="0" dirty="0"/>
              <a:t> </a:t>
            </a:r>
            <a:r>
              <a:rPr lang="en-US" dirty="0"/>
              <a:t>preliminary model</a:t>
            </a:r>
            <a:r>
              <a:rPr lang="en-US" baseline="0" dirty="0"/>
              <a:t> </a:t>
            </a:r>
            <a:r>
              <a:rPr lang="en-US" dirty="0"/>
              <a:t>for RDF-</a:t>
            </a:r>
            <a:r>
              <a:rPr lang="en-US" dirty="0" err="1"/>
              <a:t>izing</a:t>
            </a:r>
            <a:r>
              <a:rPr lang="en-US" dirty="0"/>
              <a:t> a biodiversity publication.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preliminary version of the biodiversity knowledge graph</a:t>
            </a:r>
            <a:r>
              <a:rPr lang="en-US" baseline="0" dirty="0"/>
              <a:t> </a:t>
            </a:r>
            <a:r>
              <a:rPr lang="en-US" dirty="0"/>
              <a:t>deployed as a graph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5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u="sng" dirty="0">
                <a:solidFill>
                  <a:schemeClr val="bg1"/>
                </a:solidFill>
              </a:rPr>
              <a:t>Acquired qualifications:</a:t>
            </a:r>
          </a:p>
          <a:p>
            <a:r>
              <a:rPr lang="en-US" sz="1200" dirty="0">
                <a:solidFill>
                  <a:schemeClr val="bg1"/>
                </a:solidFill>
              </a:rPr>
              <a:t>Ontology engineering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Semantic Web development</a:t>
            </a:r>
          </a:p>
          <a:p>
            <a:pPr marL="0" indent="0">
              <a:buNone/>
            </a:pPr>
            <a:r>
              <a:rPr lang="en-US" sz="1200" u="sng" dirty="0">
                <a:solidFill>
                  <a:schemeClr val="bg1"/>
                </a:solidFill>
              </a:rPr>
              <a:t>Need to concentrate more on:</a:t>
            </a:r>
          </a:p>
          <a:p>
            <a:r>
              <a:rPr lang="en-US" sz="1200" dirty="0">
                <a:solidFill>
                  <a:schemeClr val="bg1"/>
                </a:solidFill>
              </a:rPr>
              <a:t>Pure biological knowledge, especially genomics</a:t>
            </a:r>
          </a:p>
          <a:p>
            <a:r>
              <a:rPr lang="en-US" sz="1200" dirty="0">
                <a:solidFill>
                  <a:schemeClr val="bg1"/>
                </a:solidFill>
              </a:rPr>
              <a:t>Data mining, data analysis, machine learning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High ranking publications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47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  <a:p>
            <a:r>
              <a:rPr lang="en-US" dirty="0"/>
              <a:t>BDJ</a:t>
            </a:r>
            <a:r>
              <a:rPr lang="en-US" baseline="0" dirty="0"/>
              <a:t> LOGO</a:t>
            </a:r>
            <a:endParaRPr lang="en-US" dirty="0"/>
          </a:p>
          <a:p>
            <a:endParaRPr lang="en-US" dirty="0"/>
          </a:p>
          <a:p>
            <a:r>
              <a:rPr lang="en-US" dirty="0"/>
              <a:t>Utilizing Open science/ Open thesis</a:t>
            </a:r>
          </a:p>
          <a:p>
            <a:endParaRPr lang="en-US" dirty="0"/>
          </a:p>
          <a:p>
            <a:r>
              <a:rPr lang="en-US" dirty="0"/>
              <a:t>Feedback after</a:t>
            </a:r>
            <a:r>
              <a:rPr lang="en-US" baseline="0" dirty="0"/>
              <a:t>  the publication the publication of the </a:t>
            </a:r>
            <a:r>
              <a:rPr lang="en-US" baseline="0" dirty="0" err="1"/>
              <a:t>phd</a:t>
            </a:r>
            <a:r>
              <a:rPr lang="en-US" baseline="0" dirty="0"/>
              <a:t> plan – adapting the plan after recommendations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5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  <a:p>
            <a:endParaRPr lang="en-US" dirty="0"/>
          </a:p>
          <a:p>
            <a:r>
              <a:rPr lang="en-US" dirty="0"/>
              <a:t>Describe TDWG</a:t>
            </a:r>
            <a:r>
              <a:rPr lang="en-US" baseline="0" dirty="0"/>
              <a:t> ROLE</a:t>
            </a:r>
          </a:p>
          <a:p>
            <a:r>
              <a:rPr lang="en-US" baseline="0" dirty="0"/>
              <a:t>Workshop</a:t>
            </a:r>
          </a:p>
          <a:p>
            <a:r>
              <a:rPr lang="en-US" baseline="0" dirty="0"/>
              <a:t>Feedback, testing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873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and updates from leading biodiversity informatics groups in the world</a:t>
            </a:r>
          </a:p>
          <a:p>
            <a:endParaRPr lang="en-US" dirty="0"/>
          </a:p>
          <a:p>
            <a:r>
              <a:rPr lang="en-US" dirty="0"/>
              <a:t>Use the logos, graphic style</a:t>
            </a:r>
          </a:p>
          <a:p>
            <a:r>
              <a:rPr lang="en-US" dirty="0"/>
              <a:t>‘</a:t>
            </a:r>
          </a:p>
          <a:p>
            <a:r>
              <a:rPr lang="en-US" dirty="0"/>
              <a:t>Bulgarian Academy of Sciences: Institute for Information and Communication Technology, Institute for Biodiversity and Ecosystems Research</a:t>
            </a:r>
          </a:p>
          <a:p>
            <a:r>
              <a:rPr lang="en-US" dirty="0" err="1"/>
              <a:t>Plazi</a:t>
            </a:r>
            <a:r>
              <a:rPr lang="en-US" dirty="0"/>
              <a:t>, Switzerland</a:t>
            </a:r>
          </a:p>
          <a:p>
            <a:r>
              <a:rPr lang="en-US" dirty="0"/>
              <a:t>BIG4 project </a:t>
            </a:r>
            <a:r>
              <a:rPr lang="en-US" dirty="0" err="1"/>
              <a:t>patrners</a:t>
            </a:r>
            <a:endParaRPr lang="en-US" dirty="0"/>
          </a:p>
          <a:p>
            <a:r>
              <a:rPr lang="en-US" dirty="0"/>
              <a:t>Arizona State University</a:t>
            </a:r>
          </a:p>
          <a:p>
            <a:r>
              <a:rPr lang="en-US" dirty="0"/>
              <a:t>Illinois Natural History Survey</a:t>
            </a:r>
          </a:p>
          <a:p>
            <a:r>
              <a:rPr lang="en-US" dirty="0" err="1"/>
              <a:t>PlutoF</a:t>
            </a:r>
            <a:r>
              <a:rPr lang="en-US" dirty="0"/>
              <a:t>, Estonia</a:t>
            </a:r>
          </a:p>
          <a:p>
            <a:r>
              <a:rPr lang="en-US" dirty="0"/>
              <a:t>Integrated Digitized </a:t>
            </a:r>
            <a:r>
              <a:rPr lang="en-US" dirty="0" err="1"/>
              <a:t>Biocollections</a:t>
            </a:r>
            <a:r>
              <a:rPr lang="en-US" dirty="0"/>
              <a:t> (</a:t>
            </a:r>
            <a:r>
              <a:rPr lang="en-US" dirty="0" err="1"/>
              <a:t>iDigBio</a:t>
            </a:r>
            <a:r>
              <a:rPr lang="en-US" dirty="0"/>
              <a:t>)</a:t>
            </a:r>
          </a:p>
          <a:p>
            <a:r>
              <a:rPr lang="en-US" dirty="0"/>
              <a:t>IUCN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Barcode of Life Systems</a:t>
            </a:r>
          </a:p>
          <a:p>
            <a:r>
              <a:rPr lang="en-US" dirty="0"/>
              <a:t>Global Biodiversity Information Facility</a:t>
            </a:r>
          </a:p>
          <a:p>
            <a:r>
              <a:rPr lang="en-US" dirty="0" err="1"/>
              <a:t>DataONE</a:t>
            </a:r>
            <a:endParaRPr lang="en-US" dirty="0"/>
          </a:p>
          <a:p>
            <a:r>
              <a:rPr lang="en-US" dirty="0"/>
              <a:t>Long Term Ecological Research (LTER)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5C6720-7C58-40D7-9B78-533D495C62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6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6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83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6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4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3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4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62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92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5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1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33FB9-593B-448E-A0DC-5FDFE6D57141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EC367-C658-43B3-8826-B17F3292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1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bkms.blogsport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hyperlink" Target="http://blog.pensoft.net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dx.doi.org/10.3897/rio.2.e7757" TargetMode="External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3897/rio.2.e10617" TargetMode="External"/><Relationship Id="rId5" Type="http://schemas.openxmlformats.org/officeDocument/2006/relationships/hyperlink" Target="http://dx.doi.org/10.3897/BDJ.4.e10356" TargetMode="External"/><Relationship Id="rId4" Type="http://schemas.openxmlformats.org/officeDocument/2006/relationships/hyperlink" Target="http://dx.doi.org/10.3897/rio.2.e10445" TargetMode="Externa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44644"/>
            <a:ext cx="10515600" cy="1325563"/>
          </a:xfrm>
        </p:spPr>
        <p:txBody>
          <a:bodyPr/>
          <a:lstStyle/>
          <a:p>
            <a:pPr algn="ctr"/>
            <a:endParaRPr lang="en-US" sz="2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94987" y="1878053"/>
            <a:ext cx="1040202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Technological Implications </a:t>
            </a:r>
          </a:p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of an </a:t>
            </a:r>
          </a:p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Open Biodiversity Knowledge Management System</a:t>
            </a:r>
          </a:p>
          <a:p>
            <a:pPr algn="ctr"/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(OBKMS)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524000" y="4489706"/>
            <a:ext cx="9144000" cy="2083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Viktor Senderov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PhD Candidate at Pensoft Publishers &amp; Bulgarian Academy of Sciences (BAS)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Affiliation: Pensoft Publishers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Supervisor: Prof. Lyubomir Penev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</a:rPr>
              <a:t>14.10.2016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7" y="359113"/>
            <a:ext cx="3015343" cy="696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31" y="116266"/>
            <a:ext cx="2387082" cy="118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Planned 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0875"/>
            <a:ext cx="10515600" cy="4065986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December 2016: Biodiversity Informatics Standards (TDWG) 2016 Annual Conference:</a:t>
            </a:r>
          </a:p>
          <a:p>
            <a:r>
              <a:rPr lang="en-US" sz="2000" dirty="0">
                <a:solidFill>
                  <a:schemeClr val="bg1"/>
                </a:solidFill>
              </a:rPr>
              <a:t>Talk: “The Open Biodiversity Knowledge Management System: A Semantic Suite Running on top of the Biodiversity Knowledge Graph”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Computer demo: “Demonstrating the prototype of the Open Biodiversity Knowledge Management System”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Talk: “</a:t>
            </a:r>
            <a:r>
              <a:rPr lang="en-US" sz="2000" dirty="0" err="1">
                <a:solidFill>
                  <a:schemeClr val="bg1"/>
                </a:solidFill>
              </a:rPr>
              <a:t>Nanopublications</a:t>
            </a:r>
            <a:r>
              <a:rPr lang="en-US" sz="2000" dirty="0">
                <a:solidFill>
                  <a:schemeClr val="bg1"/>
                </a:solidFill>
              </a:rPr>
              <a:t> for biodiversity: concept, formats and implementation”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Talk: “Next generation publishing for biodiversity using </a:t>
            </a:r>
            <a:r>
              <a:rPr lang="en-US" sz="2000" dirty="0" err="1">
                <a:solidFill>
                  <a:schemeClr val="bg1"/>
                </a:solidFill>
              </a:rPr>
              <a:t>Pensoft’s</a:t>
            </a:r>
            <a:r>
              <a:rPr lang="en-US" sz="2000" dirty="0">
                <a:solidFill>
                  <a:schemeClr val="bg1"/>
                </a:solidFill>
              </a:rPr>
              <a:t> ARPHA writing tool and publishing system”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Computer demo: “Biodiversity Informatics Standards (TDWG)”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Computer demo: “Online Import of Occurrence Records into Manuscripts from Taxonomic Databases using </a:t>
            </a:r>
            <a:r>
              <a:rPr lang="en-US" sz="2000" dirty="0" err="1">
                <a:solidFill>
                  <a:schemeClr val="bg1"/>
                </a:solidFill>
              </a:rPr>
              <a:t>Pensoft’s</a:t>
            </a:r>
            <a:r>
              <a:rPr lang="en-US" sz="2000" dirty="0">
                <a:solidFill>
                  <a:schemeClr val="bg1"/>
                </a:solidFill>
              </a:rPr>
              <a:t> ARPHA* Writing Tool”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Computer demo: “Creation of Data Paper Manuscripts from Ecological Metadata Language (EML)”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829054" y="40407"/>
            <a:ext cx="2362946" cy="528452"/>
            <a:chOff x="65542" y="6176962"/>
            <a:chExt cx="3104927" cy="672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  <p:sp>
        <p:nvSpPr>
          <p:cNvPr id="9" name="AutoShape 2" descr="http://biodiversitydatajournal.com/i/BDJ-logo.sv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://biodiversitydatajournal.com/i/BDJ-logo.svg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8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International collaboration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6864" y="4314188"/>
            <a:ext cx="3238500" cy="895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73" y="1837844"/>
            <a:ext cx="1015275" cy="960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892" y="1862792"/>
            <a:ext cx="1677678" cy="960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903" y="1893710"/>
            <a:ext cx="1150426" cy="898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903" y="3241229"/>
            <a:ext cx="2508845" cy="797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714" y="1879704"/>
            <a:ext cx="2538841" cy="9436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297"/>
          <a:stretch/>
        </p:blipFill>
        <p:spPr>
          <a:xfrm>
            <a:off x="5143597" y="3174912"/>
            <a:ext cx="4178234" cy="9305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9570" y="5514108"/>
            <a:ext cx="1802570" cy="8854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9904" y="4314188"/>
            <a:ext cx="1150426" cy="10518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7941" y="4456954"/>
            <a:ext cx="2551312" cy="6921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10329" y="5582157"/>
            <a:ext cx="2389031" cy="74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3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Other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0875"/>
            <a:ext cx="10515600" cy="4065986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Outreach: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 posts in own blog: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http://openbkms.blogsport.com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5 posts in the Pensoft blog: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http://blog.pensoft.net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Social media activity (BIG4, own, and Pensoft accounts)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Webinar presentation with </a:t>
            </a:r>
            <a:r>
              <a:rPr lang="en-US" dirty="0" err="1">
                <a:solidFill>
                  <a:schemeClr val="bg1"/>
                </a:solidFill>
              </a:rPr>
              <a:t>iDigBio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Courses and completed exams: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Introduction to taxonomy (Prof. Boyko Georgiev, Dr. Pavel Nikolov)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MATLAB course (BAS)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Language course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BIG4 course in the Czech Republic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29054" y="40407"/>
            <a:ext cx="2362946" cy="528452"/>
            <a:chOff x="65542" y="6176962"/>
            <a:chExt cx="3104927" cy="672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  <p:sp>
        <p:nvSpPr>
          <p:cNvPr id="9" name="AutoShape 2" descr="http://biodiversitydatajournal.com/i/BDJ-logo.sv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://biodiversitydatajournal.com/i/BDJ-logo.svg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CsjhdiTWgAA5m1s.jpg:lar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8" r="1143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700" dirty="0"/>
              <a:t>PhD Financed through the EU Marie-</a:t>
            </a:r>
            <a:r>
              <a:rPr lang="en-US" sz="1700" dirty="0" err="1"/>
              <a:t>Sklodovska</a:t>
            </a:r>
            <a:r>
              <a:rPr lang="en-US" sz="1700" dirty="0"/>
              <a:t>-Curie Program, Grant Agreement </a:t>
            </a:r>
            <a:r>
              <a:rPr lang="en-US" sz="1700" dirty="0" err="1"/>
              <a:t>Nr</a:t>
            </a:r>
            <a:r>
              <a:rPr lang="en-US" sz="1700" dirty="0"/>
              <a:t>.</a:t>
            </a:r>
            <a:r>
              <a:rPr lang="en-US" sz="1700" b="1" dirty="0"/>
              <a:t> </a:t>
            </a:r>
            <a:r>
              <a:rPr lang="en-US" sz="1700" dirty="0"/>
              <a:t>642241</a:t>
            </a:r>
          </a:p>
          <a:p>
            <a:pPr>
              <a:lnSpc>
                <a:spcPct val="70000"/>
              </a:lnSpc>
            </a:pPr>
            <a:r>
              <a:rPr lang="en-US" sz="1700" dirty="0"/>
              <a:t>Advisor: Prof. Lyubomir Penev</a:t>
            </a:r>
          </a:p>
          <a:p>
            <a:pPr>
              <a:lnSpc>
                <a:spcPct val="70000"/>
              </a:lnSpc>
            </a:pPr>
            <a:r>
              <a:rPr lang="en-US" sz="1700" dirty="0"/>
              <a:t>Consultants</a:t>
            </a:r>
            <a:r>
              <a:rPr lang="en-US" sz="1700" b="1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Dr. Kiril Simov </a:t>
            </a:r>
          </a:p>
          <a:p>
            <a:pPr lvl="1">
              <a:lnSpc>
                <a:spcPct val="70000"/>
              </a:lnSpc>
            </a:pPr>
            <a:r>
              <a:rPr lang="en-US" sz="1700" dirty="0"/>
              <a:t>Dr. Eamonn </a:t>
            </a:r>
            <a:r>
              <a:rPr lang="en-US" sz="1700" dirty="0" err="1"/>
              <a:t>O’Tuama</a:t>
            </a:r>
            <a:endParaRPr lang="en-US" sz="1700" dirty="0"/>
          </a:p>
          <a:p>
            <a:pPr>
              <a:lnSpc>
                <a:spcPct val="70000"/>
              </a:lnSpc>
            </a:pPr>
            <a:r>
              <a:rPr lang="en-US" sz="1700" dirty="0"/>
              <a:t>BIG4 partners</a:t>
            </a:r>
          </a:p>
          <a:p>
            <a:pPr>
              <a:lnSpc>
                <a:spcPct val="70000"/>
              </a:lnSpc>
            </a:pPr>
            <a:r>
              <a:rPr lang="en-US" sz="1700" dirty="0"/>
              <a:t>All international collaborators</a:t>
            </a:r>
            <a:r>
              <a:rPr lang="bg-BG" sz="1700" dirty="0"/>
              <a:t>:</a:t>
            </a:r>
          </a:p>
          <a:p>
            <a:pPr lvl="1">
              <a:lnSpc>
                <a:spcPct val="70000"/>
              </a:lnSpc>
            </a:pPr>
            <a:r>
              <a:rPr lang="en-US" sz="1300" dirty="0" err="1"/>
              <a:t>Plazi</a:t>
            </a:r>
            <a:endParaRPr lang="bg-BG" sz="1300" dirty="0"/>
          </a:p>
          <a:p>
            <a:pPr lvl="1">
              <a:lnSpc>
                <a:spcPct val="70000"/>
              </a:lnSpc>
            </a:pPr>
            <a:r>
              <a:rPr lang="en-US" sz="1300" dirty="0"/>
              <a:t>ASU</a:t>
            </a:r>
            <a:endParaRPr lang="bg-BG" sz="1300" dirty="0"/>
          </a:p>
          <a:p>
            <a:pPr lvl="1">
              <a:lnSpc>
                <a:spcPct val="70000"/>
              </a:lnSpc>
            </a:pPr>
            <a:r>
              <a:rPr lang="en-US" sz="1300" dirty="0" err="1"/>
              <a:t>Illionis</a:t>
            </a:r>
            <a:r>
              <a:rPr lang="en-US" sz="1300" dirty="0"/>
              <a:t> </a:t>
            </a:r>
          </a:p>
          <a:p>
            <a:pPr>
              <a:lnSpc>
                <a:spcPct val="70000"/>
              </a:lnSpc>
            </a:pPr>
            <a:endParaRPr lang="en-US" sz="1700" dirty="0"/>
          </a:p>
          <a:p>
            <a:pPr marL="0" indent="0">
              <a:lnSpc>
                <a:spcPct val="70000"/>
              </a:lnSpc>
              <a:buNone/>
            </a:pPr>
            <a:endParaRPr lang="en-US" sz="1700" dirty="0"/>
          </a:p>
        </p:txBody>
      </p:sp>
      <p:grpSp>
        <p:nvGrpSpPr>
          <p:cNvPr id="6" name="Group 5"/>
          <p:cNvGrpSpPr/>
          <p:nvPr/>
        </p:nvGrpSpPr>
        <p:grpSpPr>
          <a:xfrm>
            <a:off x="225557" y="6329067"/>
            <a:ext cx="2362946" cy="528452"/>
            <a:chOff x="65542" y="6176962"/>
            <a:chExt cx="3104927" cy="672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741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07030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Main objectives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337" y="2055813"/>
            <a:ext cx="7161017" cy="41543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PhD project plan published as part of an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open thesis</a:t>
            </a:r>
            <a:r>
              <a:rPr lang="en-US" sz="1600" i="1" dirty="0">
                <a:solidFill>
                  <a:schemeClr val="bg1"/>
                </a:solidFill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Objectives: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Models and workflows for import, peer-review, and publishing of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structured biodiversity data</a:t>
            </a:r>
            <a:endParaRPr lang="en-US" sz="3600" u="sng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 general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semantic model </a:t>
            </a:r>
            <a:r>
              <a:rPr lang="en-US" sz="1800" dirty="0">
                <a:solidFill>
                  <a:schemeClr val="bg1"/>
                </a:solidFill>
              </a:rPr>
              <a:t>of a biodiversity publication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Biodiversity Knowledge Graph</a:t>
            </a:r>
          </a:p>
          <a:p>
            <a:r>
              <a:rPr lang="en-US" sz="1800" dirty="0">
                <a:solidFill>
                  <a:schemeClr val="bg1"/>
                </a:solidFill>
              </a:rPr>
              <a:t>Competency questions and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use-cases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25557" y="6329067"/>
            <a:ext cx="2362946" cy="528452"/>
            <a:chOff x="65542" y="6176962"/>
            <a:chExt cx="3104927" cy="67285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43" y="3598064"/>
            <a:ext cx="1892210" cy="6277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295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ylinder 47"/>
          <p:cNvSpPr/>
          <p:nvPr/>
        </p:nvSpPr>
        <p:spPr>
          <a:xfrm>
            <a:off x="6836085" y="181514"/>
            <a:ext cx="3668486" cy="5954486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3143" y="2732316"/>
            <a:ext cx="5921828" cy="1534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9" y="1164773"/>
            <a:ext cx="6426693" cy="47679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9229" y="1578430"/>
            <a:ext cx="2046514" cy="261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3"/>
            <a:endCxn id="12" idx="2"/>
          </p:cNvCxnSpPr>
          <p:nvPr/>
        </p:nvCxnSpPr>
        <p:spPr>
          <a:xfrm>
            <a:off x="2405743" y="1709059"/>
            <a:ext cx="4854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260667" y="1295402"/>
            <a:ext cx="943988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Name</a:t>
            </a:r>
            <a:endParaRPr lang="en-US" sz="1400" i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444343" y="3461659"/>
            <a:ext cx="816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53143" y="2732316"/>
            <a:ext cx="5791200" cy="15348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60766" y="3048002"/>
            <a:ext cx="943988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Occurrence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03603" y="324584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Occurrence Of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147591" y="3048002"/>
            <a:ext cx="943988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Organism</a:t>
            </a:r>
          </a:p>
        </p:txBody>
      </p:sp>
      <p:cxnSp>
        <p:nvCxnSpPr>
          <p:cNvPr id="30" name="Straight Arrow Connector 29"/>
          <p:cNvCxnSpPr>
            <a:stCxn id="17" idx="6"/>
            <a:endCxn id="23" idx="2"/>
          </p:cNvCxnSpPr>
          <p:nvPr/>
        </p:nvCxnSpPr>
        <p:spPr>
          <a:xfrm>
            <a:off x="8204754" y="3461659"/>
            <a:ext cx="9428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9147591" y="1295402"/>
            <a:ext cx="943988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Identification</a:t>
            </a:r>
          </a:p>
        </p:txBody>
      </p:sp>
      <p:cxnSp>
        <p:nvCxnSpPr>
          <p:cNvPr id="34" name="Straight Arrow Connector 33"/>
          <p:cNvCxnSpPr>
            <a:stCxn id="23" idx="0"/>
            <a:endCxn id="32" idx="4"/>
          </p:cNvCxnSpPr>
          <p:nvPr/>
        </p:nvCxnSpPr>
        <p:spPr>
          <a:xfrm flipV="1">
            <a:off x="9619585" y="2122716"/>
            <a:ext cx="0" cy="925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02155" y="2359481"/>
            <a:ext cx="11432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Has Identification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32" idx="2"/>
            <a:endCxn id="12" idx="6"/>
          </p:cNvCxnSpPr>
          <p:nvPr/>
        </p:nvCxnSpPr>
        <p:spPr>
          <a:xfrm flipH="1">
            <a:off x="8204655" y="1709059"/>
            <a:ext cx="9429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83565" y="1455143"/>
            <a:ext cx="10182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Scientific name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9201792" y="4245431"/>
            <a:ext cx="943988" cy="827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/>
              <a:t>Location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8102687" y="3763853"/>
            <a:ext cx="1135282" cy="68721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51575" y="48559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DATABASE</a:t>
            </a:r>
          </a:p>
        </p:txBody>
      </p:sp>
      <p:sp>
        <p:nvSpPr>
          <p:cNvPr id="50" name="Arrow: Right 49"/>
          <p:cNvSpPr/>
          <p:nvPr/>
        </p:nvSpPr>
        <p:spPr>
          <a:xfrm>
            <a:off x="10596858" y="3202302"/>
            <a:ext cx="533400" cy="451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1130258" y="2920348"/>
            <a:ext cx="9589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LINKED</a:t>
            </a:r>
          </a:p>
          <a:p>
            <a:r>
              <a:rPr lang="en-US" sz="2000" b="1" dirty="0"/>
              <a:t>OPEN</a:t>
            </a:r>
          </a:p>
          <a:p>
            <a:r>
              <a:rPr lang="en-US" sz="2000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97865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od-cloud.net/versions/2014-08-30/lod-cloud_colored_1000p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075" b="38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Ontology engineering </a:t>
            </a:r>
            <a:r>
              <a:rPr lang="en-US" sz="1800" dirty="0">
                <a:solidFill>
                  <a:schemeClr val="bg1"/>
                </a:solidFill>
              </a:rPr>
              <a:t>to create the model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Semantic Web </a:t>
            </a:r>
            <a:r>
              <a:rPr lang="en-US" sz="1800" dirty="0">
                <a:solidFill>
                  <a:schemeClr val="bg1"/>
                </a:solidFill>
              </a:rPr>
              <a:t>technologies to create the knowledge graph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mining </a:t>
            </a:r>
            <a:r>
              <a:rPr lang="en-US" sz="1800" dirty="0">
                <a:solidFill>
                  <a:schemeClr val="bg1"/>
                </a:solidFill>
              </a:rPr>
              <a:t>to answer competency questions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5557" y="6329067"/>
            <a:ext cx="2362946" cy="528452"/>
            <a:chOff x="65542" y="6176962"/>
            <a:chExt cx="3104927" cy="6728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44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7552944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" r="4108" b="3"/>
          <a:stretch/>
        </p:blipFill>
        <p:spPr>
          <a:xfrm>
            <a:off x="7786297" y="97277"/>
            <a:ext cx="4071719" cy="6760723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 results obtained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1900" dirty="0">
                <a:solidFill>
                  <a:schemeClr val="bg1"/>
                </a:solidFill>
              </a:rPr>
              <a:t>Data import workflows (aggregators) for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structured biodiversity data </a:t>
            </a:r>
            <a:r>
              <a:rPr lang="en-US" sz="1900" dirty="0">
                <a:solidFill>
                  <a:schemeClr val="bg1"/>
                </a:solidFill>
              </a:rPr>
              <a:t>and novel article types</a:t>
            </a:r>
          </a:p>
          <a:p>
            <a:pPr>
              <a:lnSpc>
                <a:spcPct val="80000"/>
              </a:lnSpc>
            </a:pPr>
            <a:r>
              <a:rPr lang="en-US" sz="1900" dirty="0">
                <a:solidFill>
                  <a:schemeClr val="bg1"/>
                </a:solidFill>
              </a:rPr>
              <a:t>Automated creation of data paper manuscript from EML metadata</a:t>
            </a:r>
          </a:p>
          <a:p>
            <a:pPr>
              <a:lnSpc>
                <a:spcPct val="80000"/>
              </a:lnSpc>
            </a:pPr>
            <a:r>
              <a:rPr lang="en-US" sz="1900" dirty="0">
                <a:solidFill>
                  <a:schemeClr val="bg1"/>
                </a:solidFill>
              </a:rPr>
              <a:t>Decision on which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ontologies </a:t>
            </a:r>
            <a:r>
              <a:rPr lang="en-US" sz="1900" dirty="0">
                <a:solidFill>
                  <a:schemeClr val="bg1"/>
                </a:solidFill>
              </a:rPr>
              <a:t>to use and what to further develop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1900" dirty="0">
                <a:solidFill>
                  <a:schemeClr val="bg1"/>
                </a:solidFill>
              </a:rPr>
              <a:t>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preliminary semantic model </a:t>
            </a:r>
            <a:r>
              <a:rPr lang="en-US" sz="1900" dirty="0">
                <a:solidFill>
                  <a:schemeClr val="bg1"/>
                </a:solidFill>
              </a:rPr>
              <a:t>of a biodiversity publication and examples of </a:t>
            </a:r>
            <a:r>
              <a:rPr lang="en-US" sz="1900" dirty="0" err="1">
                <a:solidFill>
                  <a:schemeClr val="bg1"/>
                </a:solidFill>
              </a:rPr>
              <a:t>nano</a:t>
            </a:r>
            <a:r>
              <a:rPr lang="en-US" sz="1900" dirty="0">
                <a:solidFill>
                  <a:schemeClr val="bg1"/>
                </a:solidFill>
              </a:rPr>
              <a:t>-publications</a:t>
            </a:r>
          </a:p>
          <a:p>
            <a:pPr>
              <a:lnSpc>
                <a:spcPct val="80000"/>
              </a:lnSpc>
            </a:pPr>
            <a:r>
              <a:rPr lang="en-US" sz="19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prototype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chemeClr val="bg1"/>
                </a:solidFill>
              </a:rPr>
              <a:t>of the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Biodiversity Knowledge Graph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en-US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82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3700" dirty="0"/>
              <a:t>My expectations on the</a:t>
            </a:r>
            <a:br>
              <a:rPr lang="en-US" sz="3700" dirty="0"/>
            </a:br>
            <a:r>
              <a:rPr lang="en-US" sz="3700" dirty="0"/>
              <a:t>possible impact of the action on my future career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Establish a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good scientific reputation </a:t>
            </a:r>
            <a:r>
              <a:rPr lang="en-US" sz="1800" dirty="0">
                <a:solidFill>
                  <a:schemeClr val="bg1"/>
                </a:solidFill>
              </a:rPr>
              <a:t>in the international biodiversity and bioinformatics communities thanks to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networking</a:t>
            </a:r>
            <a:r>
              <a:rPr lang="en-US" sz="1800" dirty="0">
                <a:solidFill>
                  <a:schemeClr val="bg1"/>
                </a:solidFill>
              </a:rPr>
              <a:t>, publications, and implementation of the OBKMS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Acquire new knowledge </a:t>
            </a:r>
            <a:r>
              <a:rPr lang="en-US" sz="1800" dirty="0">
                <a:solidFill>
                  <a:schemeClr val="bg1"/>
                </a:solidFill>
              </a:rPr>
              <a:t>in computer science and biology</a:t>
            </a:r>
          </a:p>
          <a:p>
            <a:pPr marL="0" indent="0" algn="ctr">
              <a:buNone/>
            </a:pPr>
            <a:r>
              <a:rPr lang="en-US" sz="1800" u="sng" dirty="0">
                <a:solidFill>
                  <a:schemeClr val="bg1"/>
                </a:solidFill>
              </a:rPr>
              <a:t>leading to</a:t>
            </a:r>
            <a:endParaRPr lang="en-US" sz="4400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Research-oriented position </a:t>
            </a:r>
            <a:r>
              <a:rPr lang="en-US" sz="1800" dirty="0">
                <a:solidFill>
                  <a:schemeClr val="bg1"/>
                </a:solidFill>
              </a:rPr>
              <a:t>at the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intersection of artificial intelligence and biology</a:t>
            </a:r>
            <a:endParaRPr lang="en-US" sz="16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829054" y="40407"/>
            <a:ext cx="2362946" cy="528452"/>
            <a:chOff x="65542" y="6176962"/>
            <a:chExt cx="3104927" cy="672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1573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Implementation of OBKMS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Linking of OBKMS to other domains, in particular 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genomics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through </a:t>
            </a:r>
            <a:r>
              <a:rPr lang="en-US" sz="1800" dirty="0" err="1">
                <a:solidFill>
                  <a:schemeClr val="bg1"/>
                </a:solidFill>
              </a:rPr>
              <a:t>secondment</a:t>
            </a:r>
            <a:r>
              <a:rPr lang="en-US" sz="1800" dirty="0">
                <a:solidFill>
                  <a:schemeClr val="bg1"/>
                </a:solidFill>
              </a:rPr>
              <a:t> to ERA7</a:t>
            </a:r>
          </a:p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Planned publications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“Semantic model of a biodiversity publication”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“Ontology population of OBKMS with Linked Open Data”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“Implementation, functionality, and architecture of the Open Biodiversity Knowledge Management System”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829054" y="40407"/>
            <a:ext cx="2362946" cy="528452"/>
            <a:chOff x="65542" y="6176962"/>
            <a:chExt cx="3104927" cy="672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159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2192000" cy="51663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Journal articles published during action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5406"/>
            <a:ext cx="10515600" cy="406598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Senderov V, Penev L (2016) The Open Biodiversity Knowledge Management System in Scholarly Publishing. Research Ideas and Outcomes 2: e7757.doi: </a:t>
            </a:r>
            <a:r>
              <a:rPr lang="en-US" sz="1800" dirty="0">
                <a:solidFill>
                  <a:schemeClr val="bg1"/>
                </a:solidFill>
                <a:hlinkClick r:id="rId3"/>
              </a:rPr>
              <a:t>10.3897/rio.2.e7757</a:t>
            </a:r>
            <a:endParaRPr lang="en-US" sz="1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Faulwetter S, Pafilis E, </a:t>
            </a:r>
            <a:r>
              <a:rPr lang="en-US" sz="1800" dirty="0" err="1">
                <a:solidFill>
                  <a:schemeClr val="bg1"/>
                </a:solidFill>
              </a:rPr>
              <a:t>Fanini</a:t>
            </a:r>
            <a:r>
              <a:rPr lang="en-US" sz="1800" dirty="0">
                <a:solidFill>
                  <a:schemeClr val="bg1"/>
                </a:solidFill>
              </a:rPr>
              <a:t> L, Bailly N, Agosti D, Arvanitidis C, </a:t>
            </a:r>
            <a:r>
              <a:rPr lang="en-US" sz="1800" dirty="0" err="1">
                <a:solidFill>
                  <a:schemeClr val="bg1"/>
                </a:solidFill>
              </a:rPr>
              <a:t>Boicenco</a:t>
            </a:r>
            <a:r>
              <a:rPr lang="en-US" sz="1800" dirty="0">
                <a:solidFill>
                  <a:schemeClr val="bg1"/>
                </a:solidFill>
              </a:rPr>
              <a:t> L, Catapano T, Claus S, </a:t>
            </a:r>
            <a:r>
              <a:rPr lang="en-US" sz="1800" dirty="0" err="1">
                <a:solidFill>
                  <a:schemeClr val="bg1"/>
                </a:solidFill>
              </a:rPr>
              <a:t>Dekeyzer</a:t>
            </a:r>
            <a:r>
              <a:rPr lang="en-US" sz="1800" dirty="0">
                <a:solidFill>
                  <a:schemeClr val="bg1"/>
                </a:solidFill>
              </a:rPr>
              <a:t> S, Georgiev T, </a:t>
            </a:r>
            <a:r>
              <a:rPr lang="en-US" sz="1800" dirty="0" err="1">
                <a:solidFill>
                  <a:schemeClr val="bg1"/>
                </a:solidFill>
              </a:rPr>
              <a:t>Legaki</a:t>
            </a:r>
            <a:r>
              <a:rPr lang="en-US" sz="1800" dirty="0">
                <a:solidFill>
                  <a:schemeClr val="bg1"/>
                </a:solidFill>
              </a:rPr>
              <a:t> A, </a:t>
            </a:r>
            <a:r>
              <a:rPr lang="en-US" sz="1800" dirty="0" err="1">
                <a:solidFill>
                  <a:schemeClr val="bg1"/>
                </a:solidFill>
              </a:rPr>
              <a:t>Mavraki</a:t>
            </a:r>
            <a:r>
              <a:rPr lang="en-US" sz="1800" dirty="0">
                <a:solidFill>
                  <a:schemeClr val="bg1"/>
                </a:solidFill>
              </a:rPr>
              <a:t> D, Oulas A, </a:t>
            </a:r>
            <a:r>
              <a:rPr lang="en-US" sz="1800" dirty="0" err="1">
                <a:solidFill>
                  <a:schemeClr val="bg1"/>
                </a:solidFill>
              </a:rPr>
              <a:t>Papastefanou</a:t>
            </a:r>
            <a:r>
              <a:rPr lang="en-US" sz="1800" dirty="0">
                <a:solidFill>
                  <a:schemeClr val="bg1"/>
                </a:solidFill>
              </a:rPr>
              <a:t> G, Penev L, Sautter G, Schigel D, Senderov V, </a:t>
            </a:r>
            <a:r>
              <a:rPr lang="en-US" sz="1800" dirty="0" err="1">
                <a:solidFill>
                  <a:schemeClr val="bg1"/>
                </a:solidFill>
              </a:rPr>
              <a:t>Teaca</a:t>
            </a:r>
            <a:r>
              <a:rPr lang="en-US" sz="1800" dirty="0">
                <a:solidFill>
                  <a:schemeClr val="bg1"/>
                </a:solidFill>
              </a:rPr>
              <a:t> A, </a:t>
            </a:r>
            <a:r>
              <a:rPr lang="en-US" sz="1800" dirty="0" err="1">
                <a:solidFill>
                  <a:schemeClr val="bg1"/>
                </a:solidFill>
              </a:rPr>
              <a:t>Tsompanou</a:t>
            </a:r>
            <a:r>
              <a:rPr lang="en-US" sz="1800" dirty="0">
                <a:solidFill>
                  <a:schemeClr val="bg1"/>
                </a:solidFill>
              </a:rPr>
              <a:t> M (2016) </a:t>
            </a:r>
            <a:r>
              <a:rPr lang="en-US" sz="1800" dirty="0" err="1">
                <a:solidFill>
                  <a:schemeClr val="bg1"/>
                </a:solidFill>
              </a:rPr>
              <a:t>EMODnet</a:t>
            </a:r>
            <a:r>
              <a:rPr lang="en-US" sz="1800" dirty="0">
                <a:solidFill>
                  <a:schemeClr val="bg1"/>
                </a:solidFill>
              </a:rPr>
              <a:t> Workshop on mechanisms and guidelines to </a:t>
            </a:r>
            <a:r>
              <a:rPr lang="en-US" sz="1800" dirty="0" err="1">
                <a:solidFill>
                  <a:schemeClr val="bg1"/>
                </a:solidFill>
              </a:rPr>
              <a:t>mobilise</a:t>
            </a:r>
            <a:r>
              <a:rPr lang="en-US" sz="1800" dirty="0">
                <a:solidFill>
                  <a:schemeClr val="bg1"/>
                </a:solidFill>
              </a:rPr>
              <a:t> historical data into biogeographic databases. Research Ideas and Outcomes 2: e10445.doi: </a:t>
            </a:r>
            <a:r>
              <a:rPr lang="en-US" sz="1800" dirty="0">
                <a:solidFill>
                  <a:schemeClr val="bg1"/>
                </a:solidFill>
                <a:hlinkClick r:id="rId4"/>
              </a:rPr>
              <a:t>10.3897/rio.2.e10445</a:t>
            </a:r>
            <a:endParaRPr lang="en-US" sz="18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Cardoso P, Stoev P, Georgiev T, Senderov V, Penev L (2016) Species Conservation Profiles compliant with the IUCN Red List of Threatened Species. Biodiversity Data Journal 4: e10356. </a:t>
            </a:r>
            <a:r>
              <a:rPr lang="en-US" sz="1800" dirty="0" err="1">
                <a:solidFill>
                  <a:schemeClr val="bg1"/>
                </a:solidFill>
              </a:rPr>
              <a:t>doi</a:t>
            </a:r>
            <a:r>
              <a:rPr lang="en-US" sz="1800" dirty="0">
                <a:solidFill>
                  <a:schemeClr val="bg1"/>
                </a:solidFill>
              </a:rPr>
              <a:t>: </a:t>
            </a:r>
            <a:r>
              <a:rPr lang="en-US" sz="1800" dirty="0">
                <a:solidFill>
                  <a:schemeClr val="bg1"/>
                </a:solidFill>
                <a:hlinkClick r:id="rId5"/>
              </a:rPr>
              <a:t>10.3897/BDJ.4.e10356</a:t>
            </a:r>
            <a:endParaRPr lang="en-US" sz="1800" dirty="0">
              <a:solidFill>
                <a:schemeClr val="bg1"/>
              </a:solidFill>
              <a:hlinkClick r:id="rId6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Senderov V, Georgiev T, Penev L (2016) Online direct import of specimen records into manuscripts and automatic creation of data papers from biological databases  . Research Ideas and Outcomes 2: e10617. </a:t>
            </a:r>
            <a:r>
              <a:rPr lang="en-US" sz="1800" dirty="0" err="1">
                <a:solidFill>
                  <a:schemeClr val="bg1"/>
                </a:solidFill>
              </a:rPr>
              <a:t>doi</a:t>
            </a:r>
            <a:r>
              <a:rPr lang="en-US" sz="1800" dirty="0">
                <a:solidFill>
                  <a:schemeClr val="bg1"/>
                </a:solidFill>
              </a:rPr>
              <a:t>: </a:t>
            </a:r>
            <a:r>
              <a:rPr lang="en-US" sz="1800" dirty="0">
                <a:solidFill>
                  <a:schemeClr val="bg1"/>
                </a:solidFill>
                <a:hlinkClick r:id="rId6"/>
              </a:rPr>
              <a:t>10.3897/rio.2.e10617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829054" y="40407"/>
            <a:ext cx="2362946" cy="528452"/>
            <a:chOff x="65542" y="6176962"/>
            <a:chExt cx="3104927" cy="6728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  <p:sp>
        <p:nvSpPr>
          <p:cNvPr id="9" name="AutoShape 2" descr="http://biodiversitydatajournal.com/i/BDJ-logo.svg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http://biodiversitydatajournal.com/i/BDJ-logo.svg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92077"/>
            <a:ext cx="1570022" cy="4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Presentations and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166768"/>
              </p:ext>
            </p:extLst>
          </p:nvPr>
        </p:nvGraphicFramePr>
        <p:xfrm>
          <a:off x="838200" y="1628136"/>
          <a:ext cx="10515600" cy="5032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67189420"/>
                    </a:ext>
                  </a:extLst>
                </a:gridCol>
                <a:gridCol w="2933701">
                  <a:extLst>
                    <a:ext uri="{9D8B030D-6E8A-4147-A177-3AD203B41FA5}">
                      <a16:colId xmlns:a16="http://schemas.microsoft.com/office/drawing/2014/main" val="222730820"/>
                    </a:ext>
                  </a:extLst>
                </a:gridCol>
                <a:gridCol w="2324099">
                  <a:extLst>
                    <a:ext uri="{9D8B030D-6E8A-4147-A177-3AD203B41FA5}">
                      <a16:colId xmlns:a16="http://schemas.microsoft.com/office/drawing/2014/main" val="46566925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71630060"/>
                    </a:ext>
                  </a:extLst>
                </a:gridCol>
              </a:tblGrid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Dates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Attendance (y/n)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Presentation 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46579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June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EU BON, Cambridge</a:t>
                      </a:r>
                      <a:r>
                        <a:rPr lang="en-US" sz="1600" baseline="0" dirty="0"/>
                        <a:t>, UK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95765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June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EMODNET,</a:t>
                      </a:r>
                      <a:r>
                        <a:rPr lang="en-US" sz="1600" baseline="0" dirty="0"/>
                        <a:t> Crete, Greece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1205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July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BEXIS,</a:t>
                      </a:r>
                      <a:r>
                        <a:rPr lang="en-US" sz="1600" baseline="0" dirty="0"/>
                        <a:t> Jena, Sofia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44047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August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BOLD, Guelph, 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(junior author)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81366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September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BIG4, Copenhagen,</a:t>
                      </a:r>
                      <a:r>
                        <a:rPr lang="en-US" sz="1600" baseline="0" dirty="0"/>
                        <a:t> Denmark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626458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November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PlutoF</a:t>
                      </a:r>
                      <a:r>
                        <a:rPr lang="en-US" sz="1600" baseline="0" dirty="0"/>
                        <a:t> Workshop, Sofia, BG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007333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Oct – Feb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BAS,</a:t>
                      </a:r>
                      <a:r>
                        <a:rPr lang="en-US" sz="1600" baseline="0" dirty="0"/>
                        <a:t> Sofia, Bulgaria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(seminar)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558959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March</a:t>
                      </a:r>
                      <a:r>
                        <a:rPr lang="en-US" sz="1600" baseline="0" dirty="0"/>
                        <a:t> 2016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EU BON, Sofia, Bulgaria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287471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March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Plazi</a:t>
                      </a:r>
                      <a:r>
                        <a:rPr lang="en-US" sz="1600" dirty="0"/>
                        <a:t> Workshop, Sofia, BG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27475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April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Ontotext</a:t>
                      </a:r>
                      <a:r>
                        <a:rPr lang="en-US" sz="1600" dirty="0"/>
                        <a:t>, Sofia, Bulgaria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(technical</a:t>
                      </a:r>
                      <a:r>
                        <a:rPr lang="en-US" sz="1600" baseline="0" dirty="0"/>
                        <a:t> meeting)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80830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June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BIG4, </a:t>
                      </a:r>
                      <a:r>
                        <a:rPr lang="en-US" sz="1600" dirty="0" err="1"/>
                        <a:t>Podiji</a:t>
                      </a:r>
                      <a:r>
                        <a:rPr lang="en-US" sz="1600" dirty="0"/>
                        <a:t>, </a:t>
                      </a:r>
                      <a:r>
                        <a:rPr lang="en-US" sz="1600" dirty="0" err="1"/>
                        <a:t>Czechia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  <a:r>
                        <a:rPr lang="en-US" sz="1600" baseline="0" dirty="0"/>
                        <a:t> (3)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666803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July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iDigBio</a:t>
                      </a:r>
                      <a:r>
                        <a:rPr lang="en-US" sz="1600" baseline="0" dirty="0"/>
                        <a:t> + </a:t>
                      </a:r>
                      <a:r>
                        <a:rPr lang="en-US" sz="1600" dirty="0"/>
                        <a:t>Pensoft Webinar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(webinar)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99778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July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Island</a:t>
                      </a:r>
                      <a:r>
                        <a:rPr lang="en-US" sz="1600" baseline="0" dirty="0"/>
                        <a:t> Biology Conference, ESP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(2, junior author)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51444"/>
                  </a:ext>
                </a:extLst>
              </a:tr>
              <a:tr h="335492">
                <a:tc>
                  <a:txBody>
                    <a:bodyPr/>
                    <a:lstStyle/>
                    <a:p>
                      <a:r>
                        <a:rPr lang="en-US" sz="1600" dirty="0"/>
                        <a:t>August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IUCN,</a:t>
                      </a:r>
                      <a:r>
                        <a:rPr lang="en-US" sz="1600" baseline="0" dirty="0"/>
                        <a:t> Hawaii, USA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 (junior author)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116149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9829054" y="40407"/>
            <a:ext cx="2362946" cy="528452"/>
            <a:chOff x="65542" y="6176962"/>
            <a:chExt cx="3104927" cy="6728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42" y="6293477"/>
              <a:ext cx="1789153" cy="41334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987" y="6176962"/>
              <a:ext cx="1358482" cy="672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0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10891</TotalTime>
  <Words>941</Words>
  <Application>Microsoft Office PowerPoint</Application>
  <PresentationFormat>Widescreen</PresentationFormat>
  <Paragraphs>207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Main objectives of the project</vt:lpstr>
      <vt:lpstr>PowerPoint Presentation</vt:lpstr>
      <vt:lpstr>Methodology</vt:lpstr>
      <vt:lpstr>Main results obtained so far</vt:lpstr>
      <vt:lpstr>My expectations on the possible impact of the action on my future career</vt:lpstr>
      <vt:lpstr>Next steps</vt:lpstr>
      <vt:lpstr>Journal articles published during action so far</vt:lpstr>
      <vt:lpstr>Presentations and events</vt:lpstr>
      <vt:lpstr>Planned presentations</vt:lpstr>
      <vt:lpstr>International collaboration</vt:lpstr>
      <vt:lpstr>Other activities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BIG4 Midterm Report</dc:title>
  <dc:creator>Viktor Senderov</dc:creator>
  <cp:lastModifiedBy>Viktor Senderov</cp:lastModifiedBy>
  <cp:revision>88</cp:revision>
  <dcterms:created xsi:type="dcterms:W3CDTF">2016-10-04T13:49:48Z</dcterms:created>
  <dcterms:modified xsi:type="dcterms:W3CDTF">2016-10-13T06:58:47Z</dcterms:modified>
</cp:coreProperties>
</file>